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38" r:id="rId5"/>
    <p:sldId id="278" r:id="rId6"/>
    <p:sldId id="271" r:id="rId7"/>
    <p:sldId id="333" r:id="rId8"/>
    <p:sldId id="327" r:id="rId9"/>
    <p:sldId id="309" r:id="rId10"/>
    <p:sldId id="334" r:id="rId11"/>
    <p:sldId id="335" r:id="rId12"/>
    <p:sldId id="343" r:id="rId13"/>
    <p:sldId id="337" r:id="rId14"/>
    <p:sldId id="339" r:id="rId15"/>
    <p:sldId id="344" r:id="rId16"/>
    <p:sldId id="342" r:id="rId17"/>
    <p:sldId id="341" r:id="rId18"/>
    <p:sldId id="318" r:id="rId19"/>
    <p:sldId id="331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sadari ranasinghe" initials="rr" lastIdx="1" clrIdx="0">
    <p:extLst>
      <p:ext uri="{19B8F6BF-5375-455C-9EA6-DF929625EA0E}">
        <p15:presenceInfo xmlns:p15="http://schemas.microsoft.com/office/powerpoint/2012/main" userId="3e701db6c8c49c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598" autoAdjust="0"/>
  </p:normalViewPr>
  <p:slideViewPr>
    <p:cSldViewPr snapToGrid="0">
      <p:cViewPr varScale="1">
        <p:scale>
          <a:sx n="63" d="100"/>
          <a:sy n="63" d="100"/>
        </p:scale>
        <p:origin x="76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49352-39CB-486C-AEA5-5D17795DD0C7}" type="datetimeFigureOut">
              <a:rPr lang="en-US" smtClean="0"/>
              <a:t>6/20/2024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E6F85-6220-421D-9203-84F526C4C6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55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F3494-0491-4803-BC84-8A9DE49580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4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2728D19-281F-4946-9684-65A557653D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2D4F2-D8CF-48D7-8E93-9342D2AE3950}"/>
              </a:ext>
            </a:extLst>
          </p:cNvPr>
          <p:cNvSpPr/>
          <p:nvPr userDrawn="1"/>
        </p:nvSpPr>
        <p:spPr>
          <a:xfrm rot="10800000" flipH="1"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5">
                  <a:alpha val="75000"/>
                </a:schemeClr>
              </a:gs>
              <a:gs pos="100000">
                <a:schemeClr val="tx2">
                  <a:lumMod val="50000"/>
                  <a:lumOff val="50000"/>
                  <a:alpha val="48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1071F9-5F9E-43AF-B1F9-8F94CCA0D1D0}"/>
              </a:ext>
            </a:extLst>
          </p:cNvPr>
          <p:cNvSpPr/>
          <p:nvPr userDrawn="1"/>
        </p:nvSpPr>
        <p:spPr>
          <a:xfrm rot="10800000">
            <a:off x="-4" y="456773"/>
            <a:ext cx="12191999" cy="64008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2000">
                <a:schemeClr val="accent2">
                  <a:alpha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54D1A4-E8FD-4E5A-A528-35498A356680}"/>
              </a:ext>
            </a:extLst>
          </p:cNvPr>
          <p:cNvSpPr/>
          <p:nvPr userDrawn="1"/>
        </p:nvSpPr>
        <p:spPr>
          <a:xfrm rot="10800000" flipH="1">
            <a:off x="-2" y="0"/>
            <a:ext cx="6096001" cy="6858000"/>
          </a:xfrm>
          <a:prstGeom prst="rect">
            <a:avLst/>
          </a:prstGeom>
          <a:gradFill>
            <a:gsLst>
              <a:gs pos="13000">
                <a:schemeClr val="accent2">
                  <a:alpha val="61000"/>
                </a:schemeClr>
              </a:gs>
              <a:gs pos="99000">
                <a:schemeClr val="accent4"/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D6FD0CF-1406-477D-A12B-53DC561BD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2918" y="1028700"/>
            <a:ext cx="10614211" cy="1152712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30DFABF-2A96-46EC-8C35-1C4A9D0A0739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chemeClr val="accent4">
                  <a:lumMod val="60000"/>
                  <a:lumOff val="40000"/>
                  <a:alpha val="3000"/>
                </a:schemeClr>
              </a:gs>
              <a:gs pos="100000">
                <a:schemeClr val="bg1">
                  <a:alpha val="16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7">
            <a:extLst>
              <a:ext uri="{FF2B5EF4-FFF2-40B4-BE49-F238E27FC236}">
                <a16:creationId xmlns:a16="http://schemas.microsoft.com/office/drawing/2014/main" id="{A943203E-4446-4D2D-AFEE-C3BCE7522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08518"/>
            <a:ext cx="9144000" cy="609600"/>
          </a:xfrm>
        </p:spPr>
        <p:txBody>
          <a:bodyPr>
            <a:norm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400" b="0">
                <a:solidFill>
                  <a:schemeClr val="bg1"/>
                </a:solidFill>
                <a:latin typeface="+mj-lt"/>
              </a:rPr>
              <a:t>Click to edit Master subtitle style</a:t>
            </a:r>
            <a:endParaRPr lang="en-US" sz="14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7662E6F-0458-41D6-A36A-37011FA74B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3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78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3200400" cy="3104856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92040" y="2109976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92040" y="3016183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7CDD05-39F5-4344-992F-995A7F9E8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0" y="2112263"/>
            <a:ext cx="3200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3C996A2-0E21-4652-A9DD-F74F8BC040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0" y="3018470"/>
            <a:ext cx="3200400" cy="3104857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717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A8306-2063-4EE3-B249-F2AA08C30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0"/>
            <a:ext cx="6096000" cy="6867136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E64438-1D32-4E70-8582-6A520002B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57200" y="17416"/>
            <a:ext cx="5638800" cy="6840584"/>
          </a:xfrm>
          <a:prstGeom prst="rect">
            <a:avLst/>
          </a:prstGeom>
          <a:gradFill>
            <a:gsLst>
              <a:gs pos="24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954AC3-129F-4075-B216-D22A2C2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-170122" y="389706"/>
            <a:ext cx="6422401" cy="609600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78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7117C9-4AC1-4174-8CED-D839A0508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17670" y="1253114"/>
            <a:ext cx="6840582" cy="4316082"/>
          </a:xfrm>
          <a:prstGeom prst="rect">
            <a:avLst/>
          </a:prstGeom>
          <a:gradFill>
            <a:gsLst>
              <a:gs pos="44000">
                <a:schemeClr val="tx2">
                  <a:lumMod val="75000"/>
                  <a:lumOff val="25000"/>
                  <a:alpha val="11000"/>
                </a:schemeClr>
              </a:gs>
              <a:gs pos="99000">
                <a:schemeClr val="accent2">
                  <a:alpha val="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DBA4B60-FD16-4BB9-99BE-945815DB0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58997"/>
            <a:ext cx="3319895" cy="538117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200">
                <a:solidFill>
                  <a:schemeClr val="bg1"/>
                </a:solidFill>
              </a:rPr>
              <a:t>Click to edit Master title style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648B8AB-3038-447E-A760-83F9D9900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907757">
            <a:off x="-619013" y="1524958"/>
            <a:ext cx="4648282" cy="4433301"/>
          </a:xfrm>
          <a:custGeom>
            <a:avLst/>
            <a:gdLst>
              <a:gd name="connsiteX0" fmla="*/ 4465639 w 4648282"/>
              <a:gd name="connsiteY0" fmla="*/ 3013821 h 4433301"/>
              <a:gd name="connsiteX1" fmla="*/ 2324141 w 4648282"/>
              <a:gd name="connsiteY1" fmla="*/ 4433301 h 4433301"/>
              <a:gd name="connsiteX2" fmla="*/ 0 w 4648282"/>
              <a:gd name="connsiteY2" fmla="*/ 2109160 h 4433301"/>
              <a:gd name="connsiteX3" fmla="*/ 1216317 w 4648282"/>
              <a:gd name="connsiteY3" fmla="*/ 65530 h 4433301"/>
              <a:gd name="connsiteX4" fmla="*/ 1352350 w 4648282"/>
              <a:gd name="connsiteY4" fmla="*/ 0 h 4433301"/>
              <a:gd name="connsiteX5" fmla="*/ 4475994 w 4648282"/>
              <a:gd name="connsiteY5" fmla="*/ 1232791 h 4433301"/>
              <a:gd name="connsiteX6" fmla="*/ 4543793 w 4648282"/>
              <a:gd name="connsiteY6" fmla="*/ 1418031 h 4433301"/>
              <a:gd name="connsiteX7" fmla="*/ 4648282 w 4648282"/>
              <a:gd name="connsiteY7" fmla="*/ 2109160 h 4433301"/>
              <a:gd name="connsiteX8" fmla="*/ 4465639 w 4648282"/>
              <a:gd name="connsiteY8" fmla="*/ 3013821 h 443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48282" h="4433301">
                <a:moveTo>
                  <a:pt x="4465639" y="3013821"/>
                </a:moveTo>
                <a:cubicBezTo>
                  <a:pt x="4112816" y="3847990"/>
                  <a:pt x="3286832" y="4433301"/>
                  <a:pt x="2324141" y="4433301"/>
                </a:cubicBezTo>
                <a:cubicBezTo>
                  <a:pt x="1040553" y="4433301"/>
                  <a:pt x="0" y="3392748"/>
                  <a:pt x="0" y="2109160"/>
                </a:cubicBezTo>
                <a:cubicBezTo>
                  <a:pt x="0" y="1226693"/>
                  <a:pt x="491824" y="459098"/>
                  <a:pt x="1216317" y="65530"/>
                </a:cubicBezTo>
                <a:lnTo>
                  <a:pt x="1352350" y="0"/>
                </a:lnTo>
                <a:lnTo>
                  <a:pt x="4475994" y="1232791"/>
                </a:lnTo>
                <a:lnTo>
                  <a:pt x="4543793" y="1418031"/>
                </a:lnTo>
                <a:cubicBezTo>
                  <a:pt x="4611700" y="1636359"/>
                  <a:pt x="4648282" y="1868487"/>
                  <a:pt x="4648282" y="2109160"/>
                </a:cubicBezTo>
                <a:cubicBezTo>
                  <a:pt x="4648282" y="2430057"/>
                  <a:pt x="4583247" y="2735764"/>
                  <a:pt x="4465639" y="3013821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10000"/>
                </a:schemeClr>
              </a:gs>
              <a:gs pos="85000">
                <a:schemeClr val="accent6">
                  <a:lumMod val="60000"/>
                  <a:lumOff val="40000"/>
                  <a:alpha val="21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4B1264E-7B5A-4325-840D-E1994D41E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08576" y="75895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30B566CA-63FC-43A4-A9E1-7EC3164CB4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08576" y="3593592"/>
            <a:ext cx="2962656" cy="2514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DBD15FE-44A7-4CA5-815B-71FF4994DB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89901" y="693738"/>
            <a:ext cx="3522980" cy="5446712"/>
          </a:xfrm>
        </p:spPr>
        <p:txBody>
          <a:bodyPr anchor="ctr"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6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C97D6C-07B7-434E-BBAE-19379570C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Click to edit Master title style</a:t>
            </a:r>
            <a:endParaRPr lang="en-US" sz="280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A2D2C88-FFBE-4F25-871F-68A09C5F53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119872" cy="6409944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0529A2-5928-42C4-B397-6AEE7520D2C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43938" y="2530475"/>
            <a:ext cx="3023806" cy="3427413"/>
          </a:xfrm>
        </p:spPr>
        <p:txBody>
          <a:bodyPr/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036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05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5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0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06F3896-19D4-4232-82CE-6C81979F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91D0E40-FF26-4842-B967-3FA07E78DC55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BE4E0C1-B316-4C88-9FF8-5BA9F1C67DCE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F7B3B56-B1E0-482A-BCB7-F6DFF267F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-1184687" y="1185453"/>
            <a:ext cx="6408742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66FDA2-772B-4D2A-AB6A-EE70A258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1043780" y="3413921"/>
            <a:ext cx="1951041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3291B3-B6EE-40A3-8DD7-FA478AD26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635413">
            <a:off x="-364225" y="1757079"/>
            <a:ext cx="3900087" cy="4178958"/>
          </a:xfrm>
          <a:custGeom>
            <a:avLst/>
            <a:gdLst>
              <a:gd name="connsiteX0" fmla="*/ 2431955 w 3900087"/>
              <a:gd name="connsiteY0" fmla="*/ 93939 h 4178958"/>
              <a:gd name="connsiteX1" fmla="*/ 3900087 w 3900087"/>
              <a:gd name="connsiteY1" fmla="*/ 2089479 h 4178958"/>
              <a:gd name="connsiteX2" fmla="*/ 1810608 w 3900087"/>
              <a:gd name="connsiteY2" fmla="*/ 4178958 h 4178958"/>
              <a:gd name="connsiteX3" fmla="*/ 77979 w 3900087"/>
              <a:gd name="connsiteY3" fmla="*/ 3257727 h 4178958"/>
              <a:gd name="connsiteX4" fmla="*/ 0 w 3900087"/>
              <a:gd name="connsiteY4" fmla="*/ 3129368 h 4178958"/>
              <a:gd name="connsiteX5" fmla="*/ 831517 w 3900087"/>
              <a:gd name="connsiteY5" fmla="*/ 244058 h 4178958"/>
              <a:gd name="connsiteX6" fmla="*/ 997289 w 3900087"/>
              <a:gd name="connsiteY6" fmla="*/ 164202 h 4178958"/>
              <a:gd name="connsiteX7" fmla="*/ 1810608 w 3900087"/>
              <a:gd name="connsiteY7" fmla="*/ 0 h 4178958"/>
              <a:gd name="connsiteX8" fmla="*/ 2431955 w 390008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7" h="4178958">
                <a:moveTo>
                  <a:pt x="2431955" y="93939"/>
                </a:moveTo>
                <a:cubicBezTo>
                  <a:pt x="3282516" y="358491"/>
                  <a:pt x="3900087" y="1151865"/>
                  <a:pt x="3900087" y="2089479"/>
                </a:cubicBezTo>
                <a:cubicBezTo>
                  <a:pt x="3900087" y="3243466"/>
                  <a:pt x="2964595" y="4178958"/>
                  <a:pt x="1810608" y="4178958"/>
                </a:cubicBezTo>
                <a:cubicBezTo>
                  <a:pt x="1089366" y="4178958"/>
                  <a:pt x="453474" y="3813531"/>
                  <a:pt x="77979" y="3257727"/>
                </a:cubicBezTo>
                <a:lnTo>
                  <a:pt x="0" y="3129368"/>
                </a:lnTo>
                <a:lnTo>
                  <a:pt x="831517" y="244058"/>
                </a:lnTo>
                <a:lnTo>
                  <a:pt x="997289" y="164202"/>
                </a:lnTo>
                <a:cubicBezTo>
                  <a:pt x="1247270" y="58468"/>
                  <a:pt x="1522111" y="0"/>
                  <a:pt x="1810608" y="0"/>
                </a:cubicBezTo>
                <a:cubicBezTo>
                  <a:pt x="2026981" y="0"/>
                  <a:pt x="2235672" y="32888"/>
                  <a:pt x="2431955" y="93939"/>
                </a:cubicBezTo>
                <a:close/>
              </a:path>
            </a:pathLst>
          </a:custGeom>
          <a:gradFill>
            <a:gsLst>
              <a:gs pos="34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97F7F-035E-456B-A91D-44910446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H="1">
            <a:off x="47595" y="413658"/>
            <a:ext cx="4400609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0052647-C66D-4244-962F-2AA82F920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43D0BC76-B58B-4508-A4FF-DC3D3A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1" y="1912217"/>
            <a:ext cx="41148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3B76-2F23-43F4-BD43-914BAEE88CF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78375" y="863600"/>
            <a:ext cx="3441700" cy="5130800"/>
          </a:xfrm>
        </p:spPr>
        <p:txBody>
          <a:bodyPr anchor="ctr">
            <a:normAutofit/>
          </a:bodyPr>
          <a:lstStyle>
            <a:lvl1pPr>
              <a:buNone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Object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25D66CC0-A06E-4254-AAF8-8DA80B0193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87384" y="8686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39">
            <a:extLst>
              <a:ext uri="{FF2B5EF4-FFF2-40B4-BE49-F238E27FC236}">
                <a16:creationId xmlns:a16="http://schemas.microsoft.com/office/drawing/2014/main" id="{9E32C36A-291F-44F8-81D5-1899179E0AE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87384" y="2688336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E44311D2-BC20-4706-9F00-7D9178FB0A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87384" y="4526280"/>
            <a:ext cx="2505456" cy="1499616"/>
          </a:xfrm>
          <a:solidFill>
            <a:schemeClr val="accent6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B0C91521-9FA7-4A68-9C94-30DAE875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10111" y="6409170"/>
            <a:ext cx="370239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43143B3C-F960-42CF-BBA0-4990E987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A857F5-96C8-461D-A78C-38E92FE1C5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2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0A4A873-9306-44F1-9047-F853F008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893" y="457200"/>
            <a:ext cx="6230956" cy="15693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0B5C48D-A262-4537-89A8-437CBFD86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702E7C4-3925-41D8-8339-6521FE726B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347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D748BF23-0309-4049-B999-7977CE56B2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206940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342D563E-638C-4E20-9FB7-739D6E4A9A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810409"/>
            <a:ext cx="4041648" cy="1600200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CF384C-15B5-46CF-BA28-3C6898C9A979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770438" y="2368550"/>
            <a:ext cx="6230411" cy="33909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800"/>
            </a:lvl2pPr>
            <a:lvl3pPr>
              <a:buNone/>
              <a:defRPr sz="1800"/>
            </a:lvl3pPr>
            <a:lvl4pPr>
              <a:buNone/>
              <a:defRPr sz="1800"/>
            </a:lvl4pPr>
            <a:lvl5pPr>
              <a:buNone/>
              <a:defRPr sz="1800"/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6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E2DFFA2-22D4-4919-9C0C-45E51AF578AC}"/>
              </a:ext>
            </a:extLst>
          </p:cNvPr>
          <p:cNvSpPr/>
          <p:nvPr userDrawn="1"/>
        </p:nvSpPr>
        <p:spPr>
          <a:xfrm rot="5400000" flipH="1">
            <a:off x="-152592" y="162118"/>
            <a:ext cx="6400418" cy="609523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4FBF45C-4020-4F59-8E88-4006B53BE427}"/>
              </a:ext>
            </a:extLst>
          </p:cNvPr>
          <p:cNvSpPr/>
          <p:nvPr userDrawn="1"/>
        </p:nvSpPr>
        <p:spPr>
          <a:xfrm rot="5400000" flipH="1">
            <a:off x="-161024" y="143687"/>
            <a:ext cx="6400418" cy="6113043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lumMod val="75000"/>
                  <a:alpha val="87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CE23BB-F1B6-4676-BAD7-56273E800FEB}"/>
              </a:ext>
            </a:extLst>
          </p:cNvPr>
          <p:cNvSpPr/>
          <p:nvPr userDrawn="1"/>
        </p:nvSpPr>
        <p:spPr>
          <a:xfrm rot="5400000" flipH="1">
            <a:off x="1932850" y="2249496"/>
            <a:ext cx="2211724" cy="6113042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136A792-3F80-40BE-96DB-0CDC51B9AA89}"/>
              </a:ext>
            </a:extLst>
          </p:cNvPr>
          <p:cNvSpPr/>
          <p:nvPr userDrawn="1"/>
        </p:nvSpPr>
        <p:spPr>
          <a:xfrm rot="6097846">
            <a:off x="767675" y="747345"/>
            <a:ext cx="4808302" cy="4808302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0A3C02BB-F8E9-47C7-AF5B-34F4E0DF2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154" y="987237"/>
            <a:ext cx="4506259" cy="2976491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585BD763-B468-4FE3-BCE8-C2E276B77B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154" y="4393824"/>
            <a:ext cx="4506259" cy="1597145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1400">
                <a:solidFill>
                  <a:schemeClr val="bg1"/>
                </a:solidFill>
              </a:rPr>
              <a:t>Click to edit Master subtitle style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482A36A-6BEB-495C-8399-9E9EA28C2B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1152" y="627063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45">
            <a:extLst>
              <a:ext uri="{FF2B5EF4-FFF2-40B4-BE49-F238E27FC236}">
                <a16:creationId xmlns:a16="http://schemas.microsoft.com/office/drawing/2014/main" id="{23DC67C7-2D14-4866-B487-E6C7EF2D18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31152" y="3621024"/>
            <a:ext cx="4195763" cy="2674937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Date Placeholder 1">
            <a:extLst>
              <a:ext uri="{FF2B5EF4-FFF2-40B4-BE49-F238E27FC236}">
                <a16:creationId xmlns:a16="http://schemas.microsoft.com/office/drawing/2014/main" id="{2DCC7554-6615-4584-921E-91285C62C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09560" y="6409944"/>
            <a:ext cx="3703320" cy="448056"/>
          </a:xfrm>
        </p:spPr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564CDF61-B448-4746-A22C-52C864C1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4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603500"/>
            <a:ext cx="10190163" cy="3468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5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C0C88D-87E5-47C3-AA92-269E45C85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1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3" y="2865438"/>
            <a:ext cx="10240960" cy="27086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12C7D5-A921-47A9-8619-DD3D6EC81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4822383" y="-1739232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315B16-F859-4692-83E7-34DB86837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60818" y="0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4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46EB34-1B8B-4396-BFD2-98D14076D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4460827"/>
            <a:ext cx="12192003" cy="2397392"/>
          </a:xfrm>
          <a:prstGeom prst="rect">
            <a:avLst/>
          </a:prstGeom>
          <a:gradFill>
            <a:gsLst>
              <a:gs pos="8000">
                <a:schemeClr val="accent6"/>
              </a:gs>
              <a:gs pos="86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E69A3D-D17E-4FD6-87AB-82FA30AC0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038600" y="4463552"/>
            <a:ext cx="8153401" cy="2394447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81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AE216A4-83E5-4AF8-83B6-82171757B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4834054">
            <a:off x="2944145" y="2710934"/>
            <a:ext cx="3118759" cy="4639931"/>
          </a:xfrm>
          <a:custGeom>
            <a:avLst/>
            <a:gdLst>
              <a:gd name="connsiteX0" fmla="*/ 3118759 w 3118759"/>
              <a:gd name="connsiteY0" fmla="*/ 79510 h 4639931"/>
              <a:gd name="connsiteX1" fmla="*/ 1204940 w 3118759"/>
              <a:gd name="connsiteY1" fmla="*/ 4639931 h 4639931"/>
              <a:gd name="connsiteX2" fmla="*/ 1103495 w 3118759"/>
              <a:gd name="connsiteY2" fmla="*/ 4578302 h 4639931"/>
              <a:gd name="connsiteX3" fmla="*/ 0 w 3118759"/>
              <a:gd name="connsiteY3" fmla="*/ 2502877 h 4639931"/>
              <a:gd name="connsiteX4" fmla="*/ 2502877 w 3118759"/>
              <a:gd name="connsiteY4" fmla="*/ 0 h 4639931"/>
              <a:gd name="connsiteX5" fmla="*/ 3007294 w 3118759"/>
              <a:gd name="connsiteY5" fmla="*/ 50850 h 4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8759" h="4639931">
                <a:moveTo>
                  <a:pt x="3118759" y="79510"/>
                </a:moveTo>
                <a:lnTo>
                  <a:pt x="1204940" y="4639931"/>
                </a:lnTo>
                <a:lnTo>
                  <a:pt x="1103495" y="4578302"/>
                </a:lnTo>
                <a:cubicBezTo>
                  <a:pt x="437725" y="4128517"/>
                  <a:pt x="0" y="3366815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2675665" y="0"/>
                  <a:pt x="2844363" y="17509"/>
                  <a:pt x="3007294" y="50850"/>
                </a:cubicBezTo>
                <a:close/>
              </a:path>
            </a:pathLst>
          </a:custGeom>
          <a:gradFill>
            <a:gsLst>
              <a:gs pos="0">
                <a:schemeClr val="accent6">
                  <a:alpha val="12000"/>
                </a:schemeClr>
              </a:gs>
              <a:gs pos="100000">
                <a:schemeClr val="accent6">
                  <a:lumMod val="60000"/>
                  <a:lumOff val="40000"/>
                  <a:alpha val="2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43141D-24A2-4BE2-B276-C20C06CB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4076701" y="4460827"/>
            <a:ext cx="8115300" cy="1945408"/>
          </a:xfrm>
          <a:prstGeom prst="rect">
            <a:avLst/>
          </a:prstGeom>
          <a:gradFill>
            <a:gsLst>
              <a:gs pos="0">
                <a:schemeClr val="accent6">
                  <a:alpha val="16000"/>
                </a:schemeClr>
              </a:gs>
              <a:gs pos="62000">
                <a:schemeClr val="accent5"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A35F720A-671B-47F4-88B8-83CD2FE3B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3807" y="4611271"/>
            <a:ext cx="10229073" cy="1171556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3600">
                <a:solidFill>
                  <a:schemeClr val="bg1"/>
                </a:solidFill>
              </a:rPr>
              <a:t>Click to edit Master title style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38168417-C3D6-45B7-898A-D94F37EA6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1" y="5970897"/>
            <a:ext cx="9448800" cy="429904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200">
                <a:solidFill>
                  <a:schemeClr val="bg1"/>
                </a:solidFill>
              </a:rPr>
              <a:t>Click to edit Master subtitle style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0F7C81-3A6B-4709-B144-6A0DFEF3B8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4462272"/>
          </a:xfrm>
          <a:solidFill>
            <a:schemeClr val="accent6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BBCEB0-C572-483A-88B2-C65A607EC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428"/>
            <a:ext cx="12192001" cy="2386759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4DDF8D-E0F6-454C-9BC5-15EF5630F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817660" y="8011"/>
            <a:ext cx="7374340" cy="237830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2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382B2655-24B6-4245-8B87-EE7F138879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580030"/>
            <a:ext cx="10240903" cy="1009934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1866142-B2E0-46DB-B8B4-2078CE7804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013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A221-28CD-49DF-AF22-78815A6E2F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7600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71C398-D779-4B1A-BD2F-395D1F3F8D2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81928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C283C6BE-C8D0-4726-B217-58FE337E5E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7112" y="1819656"/>
            <a:ext cx="2282932" cy="2282932"/>
          </a:xfrm>
          <a:custGeom>
            <a:avLst/>
            <a:gdLst>
              <a:gd name="connsiteX0" fmla="*/ 1141466 w 2282932"/>
              <a:gd name="connsiteY0" fmla="*/ 0 h 2282932"/>
              <a:gd name="connsiteX1" fmla="*/ 2282932 w 2282932"/>
              <a:gd name="connsiteY1" fmla="*/ 1141466 h 2282932"/>
              <a:gd name="connsiteX2" fmla="*/ 1141466 w 2282932"/>
              <a:gd name="connsiteY2" fmla="*/ 2282932 h 2282932"/>
              <a:gd name="connsiteX3" fmla="*/ 0 w 2282932"/>
              <a:gd name="connsiteY3" fmla="*/ 1141466 h 2282932"/>
              <a:gd name="connsiteX4" fmla="*/ 1141466 w 2282932"/>
              <a:gd name="connsiteY4" fmla="*/ 0 h 228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35F3E11-74CF-4460-9FF3-DD91B5E570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36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D857D03-665D-4D33-B7E8-B85D42470B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501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5D2C286-1A79-4B52-82F1-D5206026936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7663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F0B53ABB-D4AE-4C0B-9902-0C1763EE40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81308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AE87779-12F2-4327-ADEE-3F31BFB8D3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90307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DCB8055-0EA2-426F-989D-AC9932A17A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03952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08EC59B-41AE-4F1B-9364-A00C479F76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24408" y="4466873"/>
            <a:ext cx="2286000" cy="27432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8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BC3965F4-D2B3-4353-A638-332A3F4E70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38053" y="4877332"/>
            <a:ext cx="2286000" cy="594360"/>
          </a:xfrm>
        </p:spPr>
        <p:txBody>
          <a:bodyPr/>
          <a:lstStyle>
            <a:lvl1pPr algn="ctr">
              <a:lnSpc>
                <a:spcPct val="100000"/>
              </a:lnSpc>
              <a:buNone/>
              <a:defRPr sz="16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859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68" userDrawn="1">
          <p15:clr>
            <a:srgbClr val="FBAE40"/>
          </p15:clr>
        </p15:guide>
        <p15:guide id="2" pos="3024" userDrawn="1">
          <p15:clr>
            <a:srgbClr val="FBAE40"/>
          </p15:clr>
        </p15:guide>
        <p15:guide id="3" pos="4680" userDrawn="1">
          <p15:clr>
            <a:srgbClr val="FBAE40"/>
          </p15:clr>
        </p15:guide>
        <p15:guide id="4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Monday, February 1, 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150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CF8EE9-A776-4052-ABB2-29666265C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409177"/>
            <a:ext cx="12192000" cy="456774"/>
            <a:chOff x="0" y="6401226"/>
            <a:chExt cx="12192000" cy="45677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F2F3BB-127D-44BC-A8EF-A8BB5F5911CA}"/>
                </a:ext>
              </a:extLst>
            </p:cNvPr>
            <p:cNvSpPr/>
            <p:nvPr/>
          </p:nvSpPr>
          <p:spPr>
            <a:xfrm rot="10800000" flipH="1">
              <a:off x="0" y="6401226"/>
              <a:ext cx="12192000" cy="456773"/>
            </a:xfrm>
            <a:prstGeom prst="rect">
              <a:avLst/>
            </a:prstGeom>
            <a:gradFill>
              <a:gsLst>
                <a:gs pos="14000">
                  <a:schemeClr val="accent4">
                    <a:alpha val="28000"/>
                  </a:schemeClr>
                </a:gs>
                <a:gs pos="100000">
                  <a:schemeClr val="accent5">
                    <a:alpha val="8500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10D1F30-F118-4A1F-A48F-7E5706959F64}"/>
                </a:ext>
              </a:extLst>
            </p:cNvPr>
            <p:cNvSpPr/>
            <p:nvPr/>
          </p:nvSpPr>
          <p:spPr>
            <a:xfrm flipH="1">
              <a:off x="4038602" y="6401228"/>
              <a:ext cx="8153398" cy="456772"/>
            </a:xfrm>
            <a:prstGeom prst="rect">
              <a:avLst/>
            </a:prstGeom>
            <a:gradFill>
              <a:gsLst>
                <a:gs pos="9000">
                  <a:schemeClr val="accent2">
                    <a:lumMod val="60000"/>
                    <a:lumOff val="40000"/>
                    <a:alpha val="55000"/>
                  </a:schemeClr>
                </a:gs>
                <a:gs pos="99000">
                  <a:schemeClr val="accent2"/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Monday, February 1,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b="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36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80" r:id="rId3"/>
    <p:sldLayoutId id="2147483661" r:id="rId4"/>
    <p:sldLayoutId id="2147483686" r:id="rId5"/>
    <p:sldLayoutId id="2147483684" r:id="rId6"/>
    <p:sldLayoutId id="2147483681" r:id="rId7"/>
    <p:sldLayoutId id="2147483685" r:id="rId8"/>
    <p:sldLayoutId id="2147483650" r:id="rId9"/>
    <p:sldLayoutId id="2147483653" r:id="rId10"/>
    <p:sldLayoutId id="2147483682" r:id="rId11"/>
    <p:sldLayoutId id="2147483683" r:id="rId12"/>
    <p:sldLayoutId id="2147483679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hotos/joystick-console-video-games-xbox-1216816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60034" TargetMode="External"/><Relationship Id="rId7" Type="http://schemas.openxmlformats.org/officeDocument/2006/relationships/hyperlink" Target="https://www.publicdomainpictures.net/view-image.php?image=176655&amp;picture=&amp;jazyk=RU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g"/><Relationship Id="rId5" Type="http://schemas.openxmlformats.org/officeDocument/2006/relationships/hyperlink" Target="http://www.finsmes.com/2020/07/7-ways-to-make-a-business-playing-video-games.html" TargetMode="Externa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oosehelp.com/topics/internet-addiction/mmprpgs-and-the-dangers-of-video-game-addiction.html" TargetMode="External"/><Relationship Id="rId7" Type="http://schemas.openxmlformats.org/officeDocument/2006/relationships/hyperlink" Target="https://www.gameblast.com.br/2023/05/revista-gq-100-melhores-jogos-de-todos-os-tempos.htm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www.gameblast.com.br/2021/04/jogatina-de-fds-177.html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generacionxbox.com/analisis-de-crawl/" TargetMode="External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russong.deviantart.com/art/gaming-platform-logos-glossy-214802501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minecraft.gamepedia.com/Gameplay" TargetMode="External"/><Relationship Id="rId4" Type="http://schemas.openxmlformats.org/officeDocument/2006/relationships/hyperlink" Target="https://thedailybounce.net/2017/04/07/world-of-tanks-new-game-mode-frontline/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twitch-mobile-app-opened-on-iphone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65823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pedia.org/post-it-note/d/data-analysis.html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799020-4ABD-4E8C-8F34-FD42A314F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348" y="-1"/>
            <a:ext cx="10845387" cy="194678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Insights into the Video Game Industry: </a:t>
            </a:r>
            <a:b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cs typeface="Arial" panose="020B0604020202020204" pitchFamily="34" charset="0"/>
              </a:rPr>
              <a:t>A Data-Driven Approach</a:t>
            </a:r>
            <a:endParaRPr lang="en-US" sz="44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968B250-ACDF-4D57-BD3E-D18F93E45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03202" y="2548276"/>
            <a:ext cx="2431490" cy="1946788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Neal  </a:t>
            </a:r>
            <a:r>
              <a:rPr lang="en-US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Labern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Julian </a:t>
            </a:r>
            <a:r>
              <a:rPr lang="en-US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Panditharatne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10000"/>
              </a:lnSpc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Rasadari Ranasinghe</a:t>
            </a:r>
          </a:p>
          <a:p>
            <a:pPr algn="l">
              <a:lnSpc>
                <a:spcPct val="110000"/>
              </a:lnSpc>
            </a:pPr>
            <a:r>
              <a:rPr lang="en-US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Mahnaz</a:t>
            </a: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Khosravi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3532A47-3BF0-4F92-A773-5C134A954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173053" y="2548276"/>
            <a:ext cx="9845894" cy="4309724"/>
          </a:xfrm>
        </p:spPr>
      </p:pic>
    </p:spTree>
    <p:extLst>
      <p:ext uri="{BB962C8B-B14F-4D97-AF65-F5344CB8AC3E}">
        <p14:creationId xmlns:p14="http://schemas.microsoft.com/office/powerpoint/2010/main" val="348222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493A-4A99-47B8-9282-045C910D1666}"/>
              </a:ext>
            </a:extLst>
          </p:cNvPr>
          <p:cNvSpPr txBox="1"/>
          <p:nvPr/>
        </p:nvSpPr>
        <p:spPr>
          <a:xfrm>
            <a:off x="762178" y="323166"/>
            <a:ext cx="10905565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sz="2400" b="1" dirty="0">
                <a:latin typeface="Arial" panose="020B0604020202020204" pitchFamily="34" charset="0"/>
                <a:cs typeface="Arial" panose="020B0604020202020204" pitchFamily="34" charset="0"/>
              </a:rPr>
              <a:t>Popularity of Games Based on Game Modes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The chart visualizes the distribution of games across different game modes categorized by their rating providing insights into which modes tend to receive higher or lower ratings.</a:t>
            </a: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CA" dirty="0"/>
              <a:t>Most played game modes</a:t>
            </a:r>
            <a:r>
              <a:rPr lang="en-US" dirty="0">
                <a:latin typeface="Arial" panose="020B0604020202020204" pitchFamily="34" charset="0"/>
              </a:rPr>
              <a:t>: Single Player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CA" dirty="0"/>
              <a:t>Least played game modes </a:t>
            </a:r>
            <a:r>
              <a:rPr lang="en-US" dirty="0">
                <a:latin typeface="Arial" panose="020B0604020202020204" pitchFamily="34" charset="0"/>
              </a:rPr>
              <a:t>:Split Screen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3C83-3448-14CE-04AD-8681AFBF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1940" y="2923610"/>
            <a:ext cx="10103725" cy="3510441"/>
          </a:xfrm>
          <a:prstGeom prst="rect">
            <a:avLst/>
          </a:prstGeom>
          <a:solidFill>
            <a:srgbClr val="CCECFF"/>
          </a:solidFill>
        </p:spPr>
      </p:pic>
    </p:spTree>
    <p:extLst>
      <p:ext uri="{BB962C8B-B14F-4D97-AF65-F5344CB8AC3E}">
        <p14:creationId xmlns:p14="http://schemas.microsoft.com/office/powerpoint/2010/main" val="237887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493A-4A99-47B8-9282-045C910D1666}"/>
              </a:ext>
            </a:extLst>
          </p:cNvPr>
          <p:cNvSpPr txBox="1"/>
          <p:nvPr/>
        </p:nvSpPr>
        <p:spPr>
          <a:xfrm>
            <a:off x="7152877" y="549943"/>
            <a:ext cx="495377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anose="020B0604020202020204" pitchFamily="34" charset="0"/>
              </a:rPr>
              <a:t>Influence</a:t>
            </a:r>
            <a:r>
              <a:rPr lang="en-US" sz="2400" dirty="0"/>
              <a:t> </a:t>
            </a:r>
            <a:r>
              <a:rPr lang="en-US" sz="2400" b="1" dirty="0">
                <a:latin typeface="Arial" panose="020B0604020202020204" pitchFamily="34" charset="0"/>
              </a:rPr>
              <a:t>of developer experience on game quality </a:t>
            </a:r>
            <a:r>
              <a:rPr lang="en-US" altLang="en-US" sz="2400" b="1" dirty="0"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This plot helps to determine if more experienced developers (those who have developed more games) tend to produce higher or lower-rated games.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Scatter plot and linear regression showing a negligible relationship between the number of games developed and average scores of games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Each point represents a developer, colored by the average score.</a:t>
            </a: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</a:rPr>
              <a:t>r-value</a:t>
            </a:r>
            <a:r>
              <a:rPr lang="en-US" dirty="0">
                <a:latin typeface="Arial" panose="020B0604020202020204" pitchFamily="34" charset="0"/>
              </a:rPr>
              <a:t> is: -0.009</a:t>
            </a:r>
            <a:r>
              <a:rPr lang="en-US" dirty="0"/>
              <a:t>(very weak negative correlation)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The p-value is: 0.852</a:t>
            </a:r>
            <a:r>
              <a:rPr lang="en-US" dirty="0"/>
              <a:t>(not statistically significant)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3C83-3448-14CE-04AD-8681AFBF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6061" y="709092"/>
            <a:ext cx="6712079" cy="5034059"/>
          </a:xfrm>
          <a:prstGeom prst="rect">
            <a:avLst/>
          </a:prstGeom>
          <a:solidFill>
            <a:srgbClr val="CCECFF"/>
          </a:solidFill>
        </p:spPr>
      </p:pic>
    </p:spTree>
    <p:extLst>
      <p:ext uri="{BB962C8B-B14F-4D97-AF65-F5344CB8AC3E}">
        <p14:creationId xmlns:p14="http://schemas.microsoft.com/office/powerpoint/2010/main" val="105866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493A-4A99-47B8-9282-045C910D1666}"/>
              </a:ext>
            </a:extLst>
          </p:cNvPr>
          <p:cNvSpPr txBox="1"/>
          <p:nvPr/>
        </p:nvSpPr>
        <p:spPr>
          <a:xfrm>
            <a:off x="7152877" y="549943"/>
            <a:ext cx="4953779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anose="020B0604020202020204" pitchFamily="34" charset="0"/>
              </a:rPr>
              <a:t>Influence</a:t>
            </a:r>
            <a:r>
              <a:rPr lang="en-US" sz="2400" dirty="0"/>
              <a:t> </a:t>
            </a:r>
            <a:r>
              <a:rPr lang="en-US" sz="2400" b="1" dirty="0">
                <a:latin typeface="Arial" panose="020B0604020202020204" pitchFamily="34" charset="0"/>
              </a:rPr>
              <a:t>of publisher experience on game quality </a:t>
            </a:r>
            <a:r>
              <a:rPr lang="en-US" altLang="en-US" sz="2400" b="1" dirty="0">
                <a:latin typeface="Arial" panose="020B0604020202020204" pitchFamily="34" charset="0"/>
              </a:rPr>
              <a:t>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This plot examines whether publishers with varying levels of experience, measured by the number of games published, impact the average scores of games they release.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Scatter plot and linear regression showing a negligible relationship between the number of games published and average scores of games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Each point represents a publisher, colored by the average score.</a:t>
            </a: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>
                <a:latin typeface="Arial" panose="020B0604020202020204" pitchFamily="34" charset="0"/>
              </a:rPr>
              <a:t>The </a:t>
            </a:r>
            <a:r>
              <a:rPr lang="en-US" dirty="0" err="1">
                <a:latin typeface="Arial" panose="020B0604020202020204" pitchFamily="34" charset="0"/>
              </a:rPr>
              <a:t>r-value</a:t>
            </a:r>
            <a:r>
              <a:rPr lang="en-US" dirty="0">
                <a:latin typeface="Arial" panose="020B0604020202020204" pitchFamily="34" charset="0"/>
              </a:rPr>
              <a:t> is: -0.036 </a:t>
            </a:r>
            <a:r>
              <a:rPr lang="en-US" dirty="0"/>
              <a:t>(very weak negative correlation)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The p-value is: 0.456 (not statistically significant)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3C83-3448-14CE-04AD-8681AFBF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9672" y="801801"/>
            <a:ext cx="6464856" cy="4848642"/>
          </a:xfrm>
          <a:prstGeom prst="rect">
            <a:avLst/>
          </a:prstGeom>
          <a:solidFill>
            <a:srgbClr val="CCECFF"/>
          </a:solidFill>
        </p:spPr>
      </p:pic>
    </p:spTree>
    <p:extLst>
      <p:ext uri="{BB962C8B-B14F-4D97-AF65-F5344CB8AC3E}">
        <p14:creationId xmlns:p14="http://schemas.microsoft.com/office/powerpoint/2010/main" val="366077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493A-4A99-47B8-9282-045C910D1666}"/>
              </a:ext>
            </a:extLst>
          </p:cNvPr>
          <p:cNvSpPr txBox="1"/>
          <p:nvPr/>
        </p:nvSpPr>
        <p:spPr>
          <a:xfrm>
            <a:off x="471938" y="323166"/>
            <a:ext cx="4881998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anose="020B0604020202020204" pitchFamily="34" charset="0"/>
              </a:rPr>
              <a:t>Monthly Release Patterns of Top-Rated Games Across Major Platforms: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This line plot visualizes the number of releases of top-rated games across different major platforms over the months. </a:t>
            </a: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This  plot reveals,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/>
              <a:t>Seasonal patterns in game releases.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err="1"/>
              <a:t>Eg</a:t>
            </a:r>
            <a:r>
              <a:rPr lang="en-US" dirty="0"/>
              <a:t>: Spikes in releases are observed during off-peak times or months typically associated with fewer game releases.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/>
              <a:t>The platforms  which tend to release more top-rated games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/>
              <a:t>The overall volume of top-rated game releases throughout the year</a:t>
            </a: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3C83-3448-14CE-04AD-8681AFBF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40440" y="928218"/>
            <a:ext cx="6679793" cy="5001563"/>
          </a:xfrm>
          <a:prstGeom prst="rect">
            <a:avLst/>
          </a:prstGeom>
          <a:solidFill>
            <a:srgbClr val="CCECFF"/>
          </a:solidFill>
        </p:spPr>
      </p:pic>
    </p:spTree>
    <p:extLst>
      <p:ext uri="{BB962C8B-B14F-4D97-AF65-F5344CB8AC3E}">
        <p14:creationId xmlns:p14="http://schemas.microsoft.com/office/powerpoint/2010/main" val="388404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3C83-3448-14CE-04AD-8681AFBF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01707" y="809375"/>
            <a:ext cx="6823327" cy="5083827"/>
          </a:xfrm>
          <a:prstGeom prst="rect">
            <a:avLst/>
          </a:prstGeom>
          <a:solidFill>
            <a:srgbClr val="CCECFF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EDA2BD-4014-98E1-9952-E0A1B4C98FB3}"/>
              </a:ext>
            </a:extLst>
          </p:cNvPr>
          <p:cNvSpPr txBox="1"/>
          <p:nvPr/>
        </p:nvSpPr>
        <p:spPr>
          <a:xfrm>
            <a:off x="404159" y="323166"/>
            <a:ext cx="4598079" cy="6832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anose="020B0604020202020204" pitchFamily="34" charset="0"/>
              </a:rPr>
              <a:t>Monthly Release Patterns of Low-Rated Games Across Major Platforms:</a:t>
            </a:r>
            <a:endParaRPr lang="en-US" altLang="en-US" sz="2400" b="1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This line plot visualizes the number of releases of average and lower-rated games across different major platforms over the months.</a:t>
            </a: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This  plot reveals,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/>
              <a:t>Seasonal patterns in game releases.- Distributed over the year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/>
              <a:t>The platforms  which tend to release more average or lower-rated games in certain months.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dirty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/>
              <a:t>The overall volume of top-rated game releases throughout the year</a:t>
            </a: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633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82083401-94F2-4805-9DFC-2A581C497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194" y="301751"/>
            <a:ext cx="8406678" cy="60532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CE41E-0C12-4AFC-B80C-DC050F7C8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Video Games…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0978-9A81-44AD-B3C5-8CE4FA0C0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01643-D8BD-C976-5F63-79D3B0E3058C}"/>
              </a:ext>
            </a:extLst>
          </p:cNvPr>
          <p:cNvSpPr txBox="1"/>
          <p:nvPr/>
        </p:nvSpPr>
        <p:spPr>
          <a:xfrm>
            <a:off x="3709972" y="1555392"/>
            <a:ext cx="2044931" cy="2510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F8DE59-4C37-5387-6D72-7E5CDC45641E}"/>
              </a:ext>
            </a:extLst>
          </p:cNvPr>
          <p:cNvSpPr txBox="1"/>
          <p:nvPr/>
        </p:nvSpPr>
        <p:spPr>
          <a:xfrm>
            <a:off x="767542" y="1316182"/>
            <a:ext cx="2044931" cy="2510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A7C50-D7E8-63DF-FB38-51BF5F0A9192}"/>
              </a:ext>
            </a:extLst>
          </p:cNvPr>
          <p:cNvSpPr txBox="1"/>
          <p:nvPr/>
        </p:nvSpPr>
        <p:spPr>
          <a:xfrm>
            <a:off x="919942" y="1468582"/>
            <a:ext cx="2044931" cy="2510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A0A8F-01A1-657A-674A-992AD2D53168}"/>
              </a:ext>
            </a:extLst>
          </p:cNvPr>
          <p:cNvSpPr txBox="1"/>
          <p:nvPr/>
        </p:nvSpPr>
        <p:spPr>
          <a:xfrm>
            <a:off x="4986397" y="1490842"/>
            <a:ext cx="2044931" cy="2510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FD19E5-C342-148A-6837-F7F82E634FA3}"/>
              </a:ext>
            </a:extLst>
          </p:cNvPr>
          <p:cNvSpPr txBox="1"/>
          <p:nvPr/>
        </p:nvSpPr>
        <p:spPr>
          <a:xfrm>
            <a:off x="1224742" y="1773382"/>
            <a:ext cx="2044931" cy="2510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D4ECE7-E1BE-F53B-D17E-B61F3183DAEE}"/>
              </a:ext>
            </a:extLst>
          </p:cNvPr>
          <p:cNvSpPr txBox="1"/>
          <p:nvPr/>
        </p:nvSpPr>
        <p:spPr>
          <a:xfrm>
            <a:off x="327243" y="1484168"/>
            <a:ext cx="2044931" cy="2308324"/>
          </a:xfrm>
          <a:prstGeom prst="rect">
            <a:avLst/>
          </a:prstGeom>
          <a:solidFill>
            <a:srgbClr val="C00000">
              <a:alpha val="18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North America has a larger and more diverse gaming industry, reinforcing its dominant position in the gaming industry.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02B1C1-F30B-EA01-AD49-C2A791F49FD4}"/>
              </a:ext>
            </a:extLst>
          </p:cNvPr>
          <p:cNvSpPr txBox="1"/>
          <p:nvPr/>
        </p:nvSpPr>
        <p:spPr>
          <a:xfrm>
            <a:off x="2731048" y="1489501"/>
            <a:ext cx="2044931" cy="4247317"/>
          </a:xfrm>
          <a:prstGeom prst="rect">
            <a:avLst/>
          </a:prstGeom>
          <a:solidFill>
            <a:srgbClr val="C00000">
              <a:alpha val="2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Indie games dominate both in terms of play frequency and high ratings, reflecting their widespread appeal and quality.</a:t>
            </a:r>
          </a:p>
          <a:p>
            <a:endParaRPr lang="en-US" dirty="0"/>
          </a:p>
          <a:p>
            <a:r>
              <a:rPr lang="en-US" dirty="0"/>
              <a:t>MOBA games are the least played, possibly due to niche appeal or market saturation.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22ED11-DD25-D9E5-52D4-30CAF7FE1C72}"/>
              </a:ext>
            </a:extLst>
          </p:cNvPr>
          <p:cNvSpPr txBox="1"/>
          <p:nvPr/>
        </p:nvSpPr>
        <p:spPr>
          <a:xfrm>
            <a:off x="5152456" y="1489501"/>
            <a:ext cx="2044931" cy="4524315"/>
          </a:xfrm>
          <a:prstGeom prst="rect">
            <a:avLst/>
          </a:prstGeom>
          <a:solidFill>
            <a:srgbClr val="C00000">
              <a:alpha val="3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Single Player modes are overwhelmingly popular and well-rated, indicating strong preference for solo gaming experiences.</a:t>
            </a:r>
          </a:p>
          <a:p>
            <a:endParaRPr lang="en-US" dirty="0"/>
          </a:p>
          <a:p>
            <a:r>
              <a:rPr lang="en-US" dirty="0"/>
              <a:t>Split Screen modes are the least played, possibly due to the rise of online multiplayer options.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698644-54D9-4EFB-926D-69BD0EE964BB}"/>
              </a:ext>
            </a:extLst>
          </p:cNvPr>
          <p:cNvSpPr txBox="1"/>
          <p:nvPr/>
        </p:nvSpPr>
        <p:spPr>
          <a:xfrm>
            <a:off x="9995272" y="1484168"/>
            <a:ext cx="2044931" cy="2585323"/>
          </a:xfrm>
          <a:prstGeom prst="rect">
            <a:avLst/>
          </a:prstGeom>
          <a:solidFill>
            <a:srgbClr val="C00000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Platform-specific release strategies significantly influence the distribution of top-rated games and other games throughout the year.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578731-DE89-C1F2-D5C0-C4D368813611}"/>
              </a:ext>
            </a:extLst>
          </p:cNvPr>
          <p:cNvSpPr txBox="1"/>
          <p:nvPr/>
        </p:nvSpPr>
        <p:spPr>
          <a:xfrm>
            <a:off x="7573864" y="1489501"/>
            <a:ext cx="2044931" cy="2585323"/>
          </a:xfrm>
          <a:prstGeom prst="rect">
            <a:avLst/>
          </a:prstGeom>
          <a:solidFill>
            <a:srgbClr val="C00000">
              <a:alpha val="42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The number of games a developer or producer produces does not significantly impact the average quality of their games.</a:t>
            </a:r>
          </a:p>
        </p:txBody>
      </p:sp>
    </p:spTree>
    <p:extLst>
      <p:ext uri="{BB962C8B-B14F-4D97-AF65-F5344CB8AC3E}">
        <p14:creationId xmlns:p14="http://schemas.microsoft.com/office/powerpoint/2010/main" val="117180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C9720-5F33-4E71-BFE5-B3C11A4B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003" y="82296"/>
            <a:ext cx="3932237" cy="718827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5BC96-2788-44EA-877A-5E033C7A4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Video Games…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07DCF-6AF5-48EA-882C-DED8A276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16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EE234-9AF5-48EE-B307-F608F3193AE5}"/>
              </a:ext>
            </a:extLst>
          </p:cNvPr>
          <p:cNvSpPr txBox="1"/>
          <p:nvPr/>
        </p:nvSpPr>
        <p:spPr>
          <a:xfrm>
            <a:off x="1643450" y="1228397"/>
            <a:ext cx="9417840" cy="470898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North America is the leading region in terms of both the number of games and the quality of high-rated games.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Indie games are the most popular and highly rated, showing their significant impact on the market.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Single Player modes are preferred over other game modes, reflecting a strong trend towards solo gaming experiences.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Platform-specific release strategies significantly influence the timing and reception of top-rated games versus other games, as illustrated by distinct patterns in their release schedules across major platforms.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experience of developers and publishers has minimal impact on game quality.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090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0EC0-C38C-41A8-A532-E2716966A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20" y="758997"/>
            <a:ext cx="3655176" cy="5381177"/>
          </a:xfrm>
        </p:spPr>
        <p:txBody>
          <a:bodyPr>
            <a:normAutofit/>
          </a:bodyPr>
          <a:lstStyle/>
          <a:p>
            <a:r>
              <a:rPr lang="en-US" sz="4000" dirty="0"/>
              <a:t>Thank 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C140D9-DDE2-4EEE-9B93-90EF3D3A0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</p:spPr>
        <p:txBody>
          <a:bodyPr/>
          <a:lstStyle/>
          <a:p>
            <a:r>
              <a:rPr lang="en-US" dirty="0"/>
              <a:t>Video Games…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D7BB7-D04B-4D6C-86B1-392E2402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C01389E6-C847-4AD0-B56D-D205B2EAB1E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D0F8BAA-55DC-4D68-9B63-37EF8AE7B5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875" r="10875"/>
          <a:stretch/>
        </p:blipFill>
        <p:spPr>
          <a:xfrm>
            <a:off x="4608576" y="758997"/>
            <a:ext cx="2962656" cy="2514600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5E5271CE-F49F-4EE0-AC85-102875FF24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727" r="10727"/>
          <a:stretch/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70A15-BE27-314D-E022-B2F8492C8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945512" y="1078993"/>
            <a:ext cx="3592284" cy="25145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BAB15A-DC16-1846-4C01-94938FB15860}"/>
              </a:ext>
            </a:extLst>
          </p:cNvPr>
          <p:cNvSpPr txBox="1"/>
          <p:nvPr/>
        </p:nvSpPr>
        <p:spPr>
          <a:xfrm>
            <a:off x="9476183" y="3412266"/>
            <a:ext cx="530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948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C368-94C3-4438-BABC-31C920479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16" y="586633"/>
            <a:ext cx="3125336" cy="361158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23649-3D75-4D6D-8156-51D7E6B1771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14840" y="203787"/>
            <a:ext cx="3374968" cy="582210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 Summary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E3C6B7-507C-4330-B4B5-6B3975EF0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9678" y="6408742"/>
            <a:ext cx="438652" cy="448830"/>
          </a:xfrm>
        </p:spPr>
        <p:txBody>
          <a:bodyPr/>
          <a:lstStyle/>
          <a:p>
            <a:fld id="{39A857F5-96C8-461D-A78C-38E92FE1C52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5" name="Picture Placeholder 5">
            <a:extLst>
              <a:ext uri="{FF2B5EF4-FFF2-40B4-BE49-F238E27FC236}">
                <a16:creationId xmlns:a16="http://schemas.microsoft.com/office/drawing/2014/main" id="{65CF942C-867F-488B-9CB0-2192F1C098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136" b="5136"/>
          <a:stretch/>
        </p:blipFill>
        <p:spPr>
          <a:xfrm>
            <a:off x="8786813" y="868363"/>
            <a:ext cx="2506662" cy="1500187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D0502B48-2A22-4ED1-90EC-C387DDA6B7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5039" b="5039"/>
          <a:stretch/>
        </p:blipFill>
        <p:spPr>
          <a:prstGeom prst="rect">
            <a:avLst/>
          </a:prstGeo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A1B2B7C3-4782-42B4-98C0-7B5AA82305D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011" r="301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8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5D7CA65-D923-428F-A1EF-58CB4CF0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627" y="82296"/>
            <a:ext cx="6230956" cy="748353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DD88E-C342-4482-A7E8-CD06315F2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11096"/>
            <a:ext cx="4114800" cy="457200"/>
          </a:xfrm>
          <a:effectLst/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AF4EEE3-8713-423E-B3A1-79F90270657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94352" y="1150989"/>
            <a:ext cx="7092848" cy="4827024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latin typeface="Arial" panose="020B0604020202020204" pitchFamily="34" charset="0"/>
              </a:rPr>
              <a:t>O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bjective: To uncover patterns and insights in the early access games in video game industry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source: IGDB (Internet Game Database) API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areas of analysis: 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Scores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Genres 	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Game modes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Release dates 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Platforms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Regions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Developers</a:t>
            </a:r>
          </a:p>
          <a:p>
            <a:pPr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Publishers </a:t>
            </a:r>
          </a:p>
          <a:p>
            <a:pPr algn="ctr">
              <a:lnSpc>
                <a:spcPct val="110000"/>
              </a:lnSpc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4DBB0-116F-4811-B263-A1E2ADE35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67744" y="6409944"/>
            <a:ext cx="438912" cy="448056"/>
          </a:xfrm>
        </p:spPr>
        <p:txBody>
          <a:bodyPr/>
          <a:lstStyle/>
          <a:p>
            <a:fld id="{8B48EBF6-60E6-462A-9155-5FAF136BCCB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97A2E4-E83E-419A-B152-B93AF650772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768" b="7768"/>
          <a:stretch/>
        </p:blipFill>
        <p:spPr>
          <a:prstGeom prst="rect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CDFDDF7-6C5A-4C9D-9C24-2631BC7028D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36614" b="36614"/>
          <a:stretch/>
        </p:blipFill>
        <p:spPr>
          <a:xfrm>
            <a:off x="0" y="1600200"/>
            <a:ext cx="4041648" cy="1600200"/>
          </a:xfrm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118ADF9D-327A-4A04-B7F8-A8F9DEBF7CA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21009" b="21009"/>
          <a:stretch/>
        </p:blipFill>
        <p:spPr>
          <a:prstGeom prst="rect">
            <a:avLst/>
          </a:prstGeo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10E51DE9-FD2D-4340-96AC-7F0EB8A9032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t="11684" b="11684"/>
          <a:stretch/>
        </p:blipFill>
        <p:spPr>
          <a:xfrm>
            <a:off x="0" y="4809744"/>
            <a:ext cx="404164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89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3107CD-980E-445A-ADE9-A712EFF6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2" y="364402"/>
            <a:ext cx="5692888" cy="1033272"/>
          </a:xfrm>
        </p:spPr>
        <p:txBody>
          <a:bodyPr>
            <a:normAutofit fontScale="90000"/>
          </a:bodyPr>
          <a:lstStyle/>
          <a:p>
            <a:br>
              <a:rPr lang="en-US" sz="3200" b="1" dirty="0"/>
            </a:br>
            <a:r>
              <a:rPr lang="en-US" sz="3200" b="1" dirty="0"/>
              <a:t>Data COLLECTION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4</a:t>
            </a:fld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FD58F77-6699-4494-B08C-6D2E89969A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084" r="10084"/>
          <a:stretch/>
        </p:blipFill>
        <p:spPr>
          <a:xfrm>
            <a:off x="8056613" y="1075302"/>
            <a:ext cx="3394053" cy="2835703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493A-4A99-47B8-9282-045C910D1666}"/>
              </a:ext>
            </a:extLst>
          </p:cNvPr>
          <p:cNvSpPr txBox="1"/>
          <p:nvPr/>
        </p:nvSpPr>
        <p:spPr>
          <a:xfrm>
            <a:off x="471938" y="1281297"/>
            <a:ext cx="5263844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400" b="1" dirty="0">
                <a:latin typeface="Arial" panose="020B0604020202020204" pitchFamily="34" charset="0"/>
              </a:rPr>
              <a:t>A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 Access and Data Retrieval: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Obtained access token from Twitch API using Client ID and Client Secret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Fetch game data calling the IGDB API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relevant information and organize into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Cleaning data</a:t>
            </a:r>
            <a:r>
              <a:rPr lang="en-US" altLang="en-US" sz="2000" dirty="0">
                <a:latin typeface="Arial" panose="020B0604020202020204" pitchFamily="34" charset="0"/>
              </a:rPr>
              <a:t>, modifying data and exporting the data frames as CSV files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733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3107CD-980E-445A-ADE9-A712EFF6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3" y="364402"/>
            <a:ext cx="5692888" cy="1033272"/>
          </a:xfrm>
        </p:spPr>
        <p:txBody>
          <a:bodyPr>
            <a:normAutofit fontScale="90000"/>
          </a:bodyPr>
          <a:lstStyle/>
          <a:p>
            <a:br>
              <a:rPr lang="en-US" sz="3200" b="1" dirty="0"/>
            </a:br>
            <a:r>
              <a:rPr lang="en-US" sz="3200" b="1" dirty="0"/>
              <a:t>Data Processing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5</a:t>
            </a:fld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FD58F77-6699-4494-B08C-6D2E89969A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251" r="15251"/>
          <a:stretch/>
        </p:blipFill>
        <p:spPr>
          <a:xfrm>
            <a:off x="7229094" y="1397673"/>
            <a:ext cx="3923472" cy="3278028"/>
          </a:xfrm>
          <a:prstGeom prst="rect">
            <a:avLst/>
          </a:prstGeom>
        </p:spPr>
      </p:pic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493A-4A99-47B8-9282-045C910D1666}"/>
              </a:ext>
            </a:extLst>
          </p:cNvPr>
          <p:cNvSpPr txBox="1"/>
          <p:nvPr/>
        </p:nvSpPr>
        <p:spPr>
          <a:xfrm>
            <a:off x="471939" y="1415433"/>
            <a:ext cx="506433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Data Processing: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000" dirty="0"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latin typeface="Arial" panose="020B0604020202020204" pitchFamily="34" charset="0"/>
              </a:rPr>
              <a:t> Created multiple data frames focusing on different aspects like Game modes, genres, release dates, developers, publishers of early access games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000" dirty="0"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latin typeface="Arial" panose="020B0604020202020204" pitchFamily="34" charset="0"/>
              </a:rPr>
              <a:t> Created  various visualizations to uncover existing trends and patterns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024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77F14C-39CE-4CB7-92DB-F095B6400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39671"/>
            <a:ext cx="4114800" cy="457200"/>
          </a:xfrm>
        </p:spPr>
        <p:txBody>
          <a:bodyPr/>
          <a:lstStyle/>
          <a:p>
            <a:r>
              <a:rPr lang="en-US" dirty="0"/>
              <a:t>Video Games..…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2D7F2-28EE-4E65-853B-90BF5C8C7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A7772-4EF1-474A-A846-5024FF5D4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920111" y="1710266"/>
            <a:ext cx="4443412" cy="2962275"/>
          </a:xfrm>
          <a:prstGeom prst="rect">
            <a:avLst/>
          </a:prstGeom>
        </p:spPr>
      </p:pic>
      <p:sp>
        <p:nvSpPr>
          <p:cNvPr id="2" name="Title 8">
            <a:extLst>
              <a:ext uri="{FF2B5EF4-FFF2-40B4-BE49-F238E27FC236}">
                <a16:creationId xmlns:a16="http://schemas.microsoft.com/office/drawing/2014/main" id="{EFCE8298-FBC3-C729-2C95-2CADEE8431A6}"/>
              </a:ext>
            </a:extLst>
          </p:cNvPr>
          <p:cNvSpPr txBox="1">
            <a:spLocks/>
          </p:cNvSpPr>
          <p:nvPr/>
        </p:nvSpPr>
        <p:spPr>
          <a:xfrm>
            <a:off x="611783" y="364402"/>
            <a:ext cx="5692888" cy="1033272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200" dirty="0"/>
            </a:br>
            <a:r>
              <a:rPr lang="en-US" sz="3900" dirty="0"/>
              <a:t>Data ANALYSIS</a:t>
            </a:r>
            <a:br>
              <a:rPr lang="en-US" sz="3200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8EC93-3ACB-BCBA-78EF-50AE1151422A}"/>
              </a:ext>
            </a:extLst>
          </p:cNvPr>
          <p:cNvSpPr txBox="1"/>
          <p:nvPr/>
        </p:nvSpPr>
        <p:spPr>
          <a:xfrm>
            <a:off x="611783" y="1670501"/>
            <a:ext cx="5692888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Key Areas of Analysis of Early Access Games: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000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Regional Trends in Games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Popularity of Genres and Game Modes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Seasonal and Platform-Specific Release Patterns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Impact of Developer Experience on Game Releases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44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3107CD-980E-445A-ADE9-A712EFF6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64402"/>
            <a:ext cx="5692888" cy="616500"/>
          </a:xfrm>
        </p:spPr>
        <p:txBody>
          <a:bodyPr>
            <a:normAutofit fontScale="90000"/>
          </a:bodyPr>
          <a:lstStyle/>
          <a:p>
            <a:br>
              <a:rPr lang="en-US" sz="3200" b="1" dirty="0"/>
            </a:br>
            <a:r>
              <a:rPr lang="en-US" sz="3200" b="1" dirty="0"/>
              <a:t>Visual Summary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7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493A-4A99-47B8-9282-045C910D1666}"/>
              </a:ext>
            </a:extLst>
          </p:cNvPr>
          <p:cNvSpPr txBox="1"/>
          <p:nvPr/>
        </p:nvSpPr>
        <p:spPr>
          <a:xfrm>
            <a:off x="364460" y="1397674"/>
            <a:ext cx="5122667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Game Scores Distribution: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000" dirty="0">
                <a:latin typeface="Arial" panose="020B0604020202020204" pitchFamily="34" charset="0"/>
              </a:rPr>
              <a:t> Categorized games based on the regions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0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</a:rPr>
              <a:t> Highest regional distribution: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 panose="020B0604020202020204" pitchFamily="34" charset="0"/>
              </a:rPr>
              <a:t>	North America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</a:rPr>
              <a:t>Lowest regional distribution: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 panose="020B0604020202020204" pitchFamily="34" charset="0"/>
              </a:rPr>
              <a:t>Korea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000" dirty="0"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000" dirty="0"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3C83-3448-14CE-04AD-8681AFBF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61650" y="502225"/>
            <a:ext cx="6610801" cy="4958101"/>
          </a:xfrm>
          <a:prstGeom prst="rect">
            <a:avLst/>
          </a:prstGeom>
          <a:solidFill>
            <a:srgbClr val="CCECFF"/>
          </a:solidFill>
        </p:spPr>
      </p:pic>
    </p:spTree>
    <p:extLst>
      <p:ext uri="{BB962C8B-B14F-4D97-AF65-F5344CB8AC3E}">
        <p14:creationId xmlns:p14="http://schemas.microsoft.com/office/powerpoint/2010/main" val="174805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73107CD-980E-445A-ADE9-A712EFF68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64402"/>
            <a:ext cx="5692888" cy="1033272"/>
          </a:xfrm>
        </p:spPr>
        <p:txBody>
          <a:bodyPr>
            <a:normAutofit fontScale="90000"/>
          </a:bodyPr>
          <a:lstStyle/>
          <a:p>
            <a:br>
              <a:rPr lang="en-US" sz="3200" b="1" dirty="0"/>
            </a:br>
            <a:r>
              <a:rPr lang="en-US" sz="3200" b="1" dirty="0"/>
              <a:t>Data ANALYSIS</a:t>
            </a:r>
            <a:br>
              <a:rPr lang="en-US" sz="3200" b="1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8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493A-4A99-47B8-9282-045C910D1666}"/>
              </a:ext>
            </a:extLst>
          </p:cNvPr>
          <p:cNvSpPr txBox="1"/>
          <p:nvPr/>
        </p:nvSpPr>
        <p:spPr>
          <a:xfrm>
            <a:off x="364460" y="1397674"/>
            <a:ext cx="51226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Top rated Games Distribution: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latin typeface="Arial" panose="020B0604020202020204" pitchFamily="34" charset="0"/>
              </a:rPr>
              <a:t>Categorized games based on their average scores: Low, Medium, High, Very High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sz="20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</a:rPr>
              <a:t> Highest regional distribution by highest-rated games: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 panose="020B0604020202020204" pitchFamily="34" charset="0"/>
              </a:rPr>
              <a:t>	North America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n-US" sz="2000" dirty="0">
              <a:latin typeface="Arial" panose="020B060402020202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</a:rPr>
              <a:t> Lowest regional distribution by highest-rated games: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Arial" panose="020B0604020202020204" pitchFamily="34" charset="0"/>
              </a:rPr>
              <a:t>	Europe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3C83-3448-14CE-04AD-8681AFBF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76399" y="1117367"/>
            <a:ext cx="6610801" cy="4958100"/>
          </a:xfrm>
          <a:prstGeom prst="rect">
            <a:avLst/>
          </a:prstGeom>
          <a:solidFill>
            <a:srgbClr val="CCECFF"/>
          </a:solidFill>
        </p:spPr>
      </p:pic>
    </p:spTree>
    <p:extLst>
      <p:ext uri="{BB962C8B-B14F-4D97-AF65-F5344CB8AC3E}">
        <p14:creationId xmlns:p14="http://schemas.microsoft.com/office/powerpoint/2010/main" val="418849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F1C80C-2314-4182-ABD7-5D8FC7F8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7B2A9D-4FA6-44C4-AC16-55E965974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4B4B742F-0E2C-4A8C-8AB8-19781BC20832}"/>
              </a:ext>
            </a:extLst>
          </p:cNvPr>
          <p:cNvSpPr txBox="1">
            <a:spLocks/>
          </p:cNvSpPr>
          <p:nvPr/>
        </p:nvSpPr>
        <p:spPr>
          <a:xfrm rot="5400000">
            <a:off x="-1843537" y="1993304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Video games….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493A-4A99-47B8-9282-045C910D1666}"/>
              </a:ext>
            </a:extLst>
          </p:cNvPr>
          <p:cNvSpPr txBox="1"/>
          <p:nvPr/>
        </p:nvSpPr>
        <p:spPr>
          <a:xfrm>
            <a:off x="6680325" y="799254"/>
            <a:ext cx="5364613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latin typeface="Arial" panose="020B0604020202020204" pitchFamily="34" charset="0"/>
              </a:rPr>
              <a:t>Popularity of Games by Genres</a:t>
            </a:r>
            <a:r>
              <a:rPr lang="en-US" altLang="en-US" sz="2400" b="1" dirty="0">
                <a:latin typeface="Arial" panose="020B0604020202020204" pitchFamily="34" charset="0"/>
              </a:rPr>
              <a:t>:</a:t>
            </a:r>
          </a:p>
          <a:p>
            <a:pPr marR="0"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This chart visualizes the distribution of games across genres and their respective ratings.</a:t>
            </a:r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/>
          </a:p>
          <a:p>
            <a:pPr marL="342900" marR="0" lvl="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It reveals that certain genres exhibit a higher concentration of top-rated games, while others have more games in the middle or bottom rating categories.</a:t>
            </a:r>
            <a:endParaRPr lang="en-US" dirty="0">
              <a:latin typeface="Arial" panose="020B0604020202020204" pitchFamily="34" charset="0"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CA" dirty="0"/>
              <a:t>The most played genres of games</a:t>
            </a:r>
            <a:r>
              <a:rPr lang="en-US" dirty="0">
                <a:latin typeface="Arial" panose="020B0604020202020204" pitchFamily="34" charset="0"/>
              </a:rPr>
              <a:t>: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	Indie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CA" dirty="0"/>
              <a:t>The genre of games that are both highly rated and widely played </a:t>
            </a:r>
            <a:r>
              <a:rPr lang="en-US" dirty="0"/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Indie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CA" dirty="0"/>
              <a:t>The least played genres of games. </a:t>
            </a:r>
            <a:r>
              <a:rPr lang="en-US" dirty="0">
                <a:latin typeface="Arial" panose="020B0604020202020204" pitchFamily="34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	</a:t>
            </a:r>
            <a:r>
              <a:rPr lang="en-US" dirty="0" err="1">
                <a:latin typeface="Arial" panose="020B0604020202020204" pitchFamily="34" charset="0"/>
              </a:rPr>
              <a:t>Moba</a:t>
            </a:r>
            <a:r>
              <a:rPr lang="en-US" dirty="0">
                <a:latin typeface="Arial" panose="020B0604020202020204" pitchFamily="34" charset="0"/>
              </a:rPr>
              <a:t>-</a:t>
            </a:r>
            <a:r>
              <a:rPr lang="en-US" dirty="0"/>
              <a:t> (Multiplayer Online Battle Arena)</a:t>
            </a:r>
            <a:endParaRPr lang="en-US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5BDE3D-E5F3-6DF6-F0AF-58DD44B882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A3C83-3448-14CE-04AD-8681AFBF42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2464" y="933855"/>
            <a:ext cx="6237861" cy="4990288"/>
          </a:xfrm>
          <a:prstGeom prst="rect">
            <a:avLst/>
          </a:prstGeom>
          <a:solidFill>
            <a:srgbClr val="CCECFF"/>
          </a:solidFill>
        </p:spPr>
      </p:pic>
    </p:spTree>
    <p:extLst>
      <p:ext uri="{BB962C8B-B14F-4D97-AF65-F5344CB8AC3E}">
        <p14:creationId xmlns:p14="http://schemas.microsoft.com/office/powerpoint/2010/main" val="218180894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51EB17-D597-42E7-995C-18B75FCBF2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9123E8-1B6B-49B5-873D-A8D01C369B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1E43E0E-1DE3-4D32-85EB-739731B9E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35068</TotalTime>
  <Words>1070</Words>
  <Application>Microsoft Office PowerPoint</Application>
  <PresentationFormat>Widescreen</PresentationFormat>
  <Paragraphs>214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Next LT Pro</vt:lpstr>
      <vt:lpstr>Avenir Next LT Pro Light</vt:lpstr>
      <vt:lpstr>Calibri</vt:lpstr>
      <vt:lpstr>Courier New</vt:lpstr>
      <vt:lpstr>Wingdings</vt:lpstr>
      <vt:lpstr>GradientRiseVTI</vt:lpstr>
      <vt:lpstr>Insights into the Video Game Industry:  A Data-Driven Approach</vt:lpstr>
      <vt:lpstr>Outline</vt:lpstr>
      <vt:lpstr>Introduction</vt:lpstr>
      <vt:lpstr> Data COLLECTION </vt:lpstr>
      <vt:lpstr> Data Processing </vt:lpstr>
      <vt:lpstr>PowerPoint Presentation</vt:lpstr>
      <vt:lpstr> Visual Summary</vt:lpstr>
      <vt:lpstr>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Wetlands for sustainable cities</dc:title>
  <dc:creator>rasadari ranasinghe</dc:creator>
  <cp:lastModifiedBy>Mahnaz Khosravi</cp:lastModifiedBy>
  <cp:revision>79</cp:revision>
  <dcterms:created xsi:type="dcterms:W3CDTF">2021-09-15T04:27:15Z</dcterms:created>
  <dcterms:modified xsi:type="dcterms:W3CDTF">2024-06-20T22:28:09Z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